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705" r:id="rId4"/>
    <p:sldId id="706" r:id="rId5"/>
    <p:sldId id="708" r:id="rId6"/>
    <p:sldId id="709" r:id="rId7"/>
    <p:sldId id="710" r:id="rId8"/>
    <p:sldId id="711" r:id="rId9"/>
    <p:sldId id="712" r:id="rId10"/>
    <p:sldId id="713" r:id="rId11"/>
    <p:sldId id="714" r:id="rId12"/>
    <p:sldId id="715" r:id="rId13"/>
    <p:sldId id="716" r:id="rId14"/>
    <p:sldId id="717" r:id="rId15"/>
    <p:sldId id="718" r:id="rId16"/>
    <p:sldId id="719" r:id="rId17"/>
    <p:sldId id="720" r:id="rId18"/>
    <p:sldId id="721" r:id="rId19"/>
    <p:sldId id="722" r:id="rId20"/>
    <p:sldId id="723" r:id="rId21"/>
    <p:sldId id="724" r:id="rId22"/>
    <p:sldId id="725" r:id="rId23"/>
    <p:sldId id="726" r:id="rId24"/>
    <p:sldId id="730" r:id="rId25"/>
    <p:sldId id="727" r:id="rId26"/>
    <p:sldId id="728" r:id="rId27"/>
    <p:sldId id="729" r:id="rId28"/>
    <p:sldId id="731" r:id="rId29"/>
    <p:sldId id="732" r:id="rId30"/>
    <p:sldId id="733" r:id="rId31"/>
    <p:sldId id="734" r:id="rId32"/>
    <p:sldId id="735" r:id="rId33"/>
    <p:sldId id="736" r:id="rId34"/>
    <p:sldId id="737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Oriëntatieopdracht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4 minuten de tijd.</a:t>
            </a:r>
          </a:p>
          <a:p>
            <a:r>
              <a:rPr lang="nl-NL" sz="2500" dirty="0" smtClean="0"/>
              <a:t>Schrijf op in je schrift:</a:t>
            </a:r>
          </a:p>
          <a:p>
            <a:r>
              <a:rPr lang="nl-NL" sz="2500" dirty="0" smtClean="0"/>
              <a:t>Waarom is het interessant voor ons om de kringloop van een land te kennen?</a:t>
            </a:r>
          </a:p>
          <a:p>
            <a:r>
              <a:rPr lang="nl-NL" sz="2500" dirty="0" smtClean="0"/>
              <a:t>Wat boeit het ons?</a:t>
            </a:r>
          </a:p>
          <a:p>
            <a:r>
              <a:rPr lang="nl-NL" sz="2500" dirty="0" smtClean="0"/>
              <a:t>Het meest inspirerende antwoord verdiend het opruimlied.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927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boeiend?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geeft een beeld van het functioneren/functie van de overheid.</a:t>
            </a:r>
          </a:p>
          <a:p>
            <a:r>
              <a:rPr lang="nl-NL" sz="2500" dirty="0" smtClean="0"/>
              <a:t>Het geeft weer dan een tekort ergens moet worden aangevuld met een overschot ergens.</a:t>
            </a:r>
          </a:p>
          <a:p>
            <a:r>
              <a:rPr lang="nl-NL" sz="2500" dirty="0" smtClean="0"/>
              <a:t>Het laat zien hoe handel de binnenlandse economie stimuleert (meer export dan import) of verminderd (meer import dan export).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6774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Maak opgaven 2.22 en lees verder tot 2.23 (hier starten we morgen, theorie hiervoor even gelezen hebben, vooral de 3 vergelijkingen)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Vergeet de theorie even niet te lezen tot 2.23.</a:t>
            </a:r>
          </a:p>
          <a:p>
            <a:r>
              <a:rPr lang="nl-NL" sz="2500" dirty="0" smtClean="0"/>
              <a:t>Klaar? Het zit erop voor vandaag ga aan de slag met een ander vak.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51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868"/>
          <a:stretch/>
        </p:blipFill>
        <p:spPr>
          <a:xfrm>
            <a:off x="0" y="17464"/>
            <a:ext cx="12192000" cy="38893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143"/>
          <a:stretch/>
        </p:blipFill>
        <p:spPr>
          <a:xfrm>
            <a:off x="0" y="17464"/>
            <a:ext cx="12192000" cy="151923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869"/>
          <a:stretch/>
        </p:blipFill>
        <p:spPr>
          <a:xfrm>
            <a:off x="0" y="17464"/>
            <a:ext cx="12192000" cy="224313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64"/>
            <a:ext cx="12192000" cy="545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9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300" dirty="0" smtClean="0"/>
              <a:t>Van de economische kringloop zijn er een aantal formules die je uit je hoofd moet kennen en kunnen toepassen.</a:t>
            </a:r>
          </a:p>
          <a:p>
            <a:r>
              <a:rPr lang="nl-NL" sz="2300" dirty="0" smtClean="0"/>
              <a:t>Stukje herhaling</a:t>
            </a:r>
          </a:p>
          <a:p>
            <a:r>
              <a:rPr lang="nl-NL" sz="2300" dirty="0" smtClean="0"/>
              <a:t>Y = C + I + O + E – M</a:t>
            </a:r>
          </a:p>
          <a:p>
            <a:r>
              <a:rPr lang="nl-NL" sz="2300" dirty="0" smtClean="0"/>
              <a:t>Y = C + B + S</a:t>
            </a:r>
          </a:p>
          <a:p>
            <a:r>
              <a:rPr lang="nl-NL" sz="2300" dirty="0" smtClean="0"/>
              <a:t>S = I + (O – B) + ( E – M)</a:t>
            </a:r>
          </a:p>
          <a:p>
            <a:r>
              <a:rPr lang="nl-NL" sz="2300" dirty="0" smtClean="0"/>
              <a:t>(S – I ) + (B – O) = (E – M)</a:t>
            </a:r>
          </a:p>
          <a:p>
            <a:r>
              <a:rPr lang="nl-NL" sz="2300" dirty="0" smtClean="0"/>
              <a:t>(S – I) + (B – O) noemen we het nationaal spaarsaldo.</a:t>
            </a:r>
          </a:p>
        </p:txBody>
      </p:sp>
    </p:spTree>
    <p:extLst>
      <p:ext uri="{BB962C8B-B14F-4D97-AF65-F5344CB8AC3E}">
        <p14:creationId xmlns:p14="http://schemas.microsoft.com/office/powerpoint/2010/main" val="73577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Startopdracht, maak opgave 2.23 en 2.24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2.29</a:t>
            </a:r>
          </a:p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Werk vooruit! Anders hou je huiswerk over.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896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625" b="73895"/>
          <a:stretch/>
        </p:blipFill>
        <p:spPr>
          <a:xfrm>
            <a:off x="0" y="-1"/>
            <a:ext cx="12115800" cy="11811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158"/>
          <a:stretch/>
        </p:blipFill>
        <p:spPr>
          <a:xfrm>
            <a:off x="0" y="-1"/>
            <a:ext cx="12192000" cy="14859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7895"/>
          <a:stretch/>
        </p:blipFill>
        <p:spPr>
          <a:xfrm>
            <a:off x="0" y="-1"/>
            <a:ext cx="12192000" cy="19050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0596"/>
          <a:stretch/>
        </p:blipFill>
        <p:spPr>
          <a:xfrm>
            <a:off x="0" y="-1"/>
            <a:ext cx="12192000" cy="223520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2175"/>
          <a:stretch/>
        </p:blipFill>
        <p:spPr>
          <a:xfrm>
            <a:off x="0" y="-1"/>
            <a:ext cx="12192000" cy="261620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4491"/>
          <a:stretch/>
        </p:blipFill>
        <p:spPr>
          <a:xfrm>
            <a:off x="0" y="-1"/>
            <a:ext cx="12192000" cy="34163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49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Naast schematisch kunnen we het ook in tabelvorm weergeven.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Dit noemen we de nationale rekeningen.</a:t>
            </a:r>
          </a:p>
          <a:p>
            <a:endParaRPr lang="nl-NL" sz="2500" dirty="0"/>
          </a:p>
          <a:p>
            <a:r>
              <a:rPr lang="nl-NL" sz="2500" dirty="0" smtClean="0"/>
              <a:t>Goede controle of alles in balans is.</a:t>
            </a:r>
          </a:p>
          <a:p>
            <a:r>
              <a:rPr lang="nl-NL" sz="2500" dirty="0" smtClean="0"/>
              <a:t>Is dit niet zo?</a:t>
            </a:r>
            <a:br>
              <a:rPr lang="nl-NL" sz="2500" dirty="0" smtClean="0"/>
            </a:br>
            <a:r>
              <a:rPr lang="nl-NL" sz="2500" dirty="0" smtClean="0"/>
              <a:t>Ergens foutje gemaakt.</a:t>
            </a:r>
          </a:p>
          <a:p>
            <a:r>
              <a:rPr lang="nl-NL" sz="2500" dirty="0" smtClean="0"/>
              <a:t>Soms geven we het weer in één rekening, dan noemen we het de staat van middelen en bestedingen.</a:t>
            </a:r>
          </a:p>
        </p:txBody>
      </p:sp>
    </p:spTree>
    <p:extLst>
      <p:ext uri="{BB962C8B-B14F-4D97-AF65-F5344CB8AC3E}">
        <p14:creationId xmlns:p14="http://schemas.microsoft.com/office/powerpoint/2010/main" val="23120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2.25 en 2.26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2.29</a:t>
            </a:r>
          </a:p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Werk alvast verder, anders hou je huiswerk over.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976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540"/>
          <a:stretch/>
        </p:blipFill>
        <p:spPr>
          <a:xfrm>
            <a:off x="0" y="0"/>
            <a:ext cx="5638800" cy="1320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6216"/>
          <a:stretch/>
        </p:blipFill>
        <p:spPr>
          <a:xfrm>
            <a:off x="0" y="0"/>
            <a:ext cx="5638800" cy="29718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7880"/>
          <a:stretch/>
        </p:blipFill>
        <p:spPr>
          <a:xfrm>
            <a:off x="0" y="0"/>
            <a:ext cx="5638800" cy="4216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9168"/>
          <a:stretch/>
        </p:blipFill>
        <p:spPr>
          <a:xfrm>
            <a:off x="0" y="0"/>
            <a:ext cx="5638800" cy="54864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38800" cy="678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36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les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2198689"/>
            <a:ext cx="946885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</a:t>
            </a:r>
            <a:r>
              <a:rPr lang="nl-NL" sz="2500" dirty="0" smtClean="0"/>
              <a:t>: 2.19 t/m 2.22</a:t>
            </a:r>
          </a:p>
          <a:p>
            <a:r>
              <a:rPr lang="nl-NL" sz="2500" dirty="0" smtClean="0"/>
              <a:t>Les 2: 2.23 t/m 2.29</a:t>
            </a:r>
          </a:p>
          <a:p>
            <a:r>
              <a:rPr lang="nl-NL" sz="2500" dirty="0" smtClean="0"/>
              <a:t>Les 3: zelftest vragen: 2.44 t/m 2.47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2398"/>
          <a:stretch/>
        </p:blipFill>
        <p:spPr>
          <a:xfrm>
            <a:off x="0" y="-1"/>
            <a:ext cx="12192000" cy="13208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29299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71224"/>
          <a:stretch/>
        </p:blipFill>
        <p:spPr>
          <a:xfrm>
            <a:off x="0" y="2292990"/>
            <a:ext cx="12192000" cy="108521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39232"/>
          <a:stretch/>
        </p:blipFill>
        <p:spPr>
          <a:xfrm>
            <a:off x="0" y="2292990"/>
            <a:ext cx="12192000" cy="229171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25425"/>
          <a:stretch/>
        </p:blipFill>
        <p:spPr>
          <a:xfrm>
            <a:off x="0" y="2292990"/>
            <a:ext cx="12192000" cy="281241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92990"/>
            <a:ext cx="12192000" cy="377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14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500" y="0"/>
            <a:ext cx="9083502" cy="1930400"/>
          </a:xfrm>
        </p:spPr>
        <p:txBody>
          <a:bodyPr/>
          <a:lstStyle/>
          <a:p>
            <a:r>
              <a:rPr lang="nl-NL" dirty="0" smtClean="0"/>
              <a:t>3 manieren van BBP berekenen. (bruto = inclusief afschrijvingen)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2600" y="1206501"/>
            <a:ext cx="8791402" cy="4834862"/>
          </a:xfrm>
        </p:spPr>
        <p:txBody>
          <a:bodyPr>
            <a:noAutofit/>
          </a:bodyPr>
          <a:lstStyle/>
          <a:p>
            <a:r>
              <a:rPr lang="nl-NL" sz="2500" dirty="0" smtClean="0"/>
              <a:t>3 methodes van BBP berekenen.</a:t>
            </a:r>
          </a:p>
          <a:p>
            <a:r>
              <a:rPr lang="nl-NL" sz="2500" dirty="0" smtClean="0"/>
              <a:t>1.De toegevoegde waardes van alle bedrijven en overheid van Nederland bij elkaar optellen.</a:t>
            </a:r>
          </a:p>
          <a:p>
            <a:r>
              <a:rPr lang="nl-NL" sz="2500" dirty="0" smtClean="0"/>
              <a:t>Ook wel de totale omzet – onderlinge leveringen</a:t>
            </a:r>
          </a:p>
          <a:p>
            <a:r>
              <a:rPr lang="nl-NL" sz="2500" dirty="0" smtClean="0"/>
              <a:t>Noemen we: objectieve methode</a:t>
            </a:r>
          </a:p>
          <a:p>
            <a:r>
              <a:rPr lang="nl-NL" sz="2500" dirty="0" smtClean="0"/>
              <a:t>2. som van de beloningen van de productiefactoren (loon, rente ect)+ afschrijvingen noemen we: subjectieve methode.</a:t>
            </a:r>
          </a:p>
          <a:p>
            <a:r>
              <a:rPr lang="nl-NL" sz="2500" dirty="0" smtClean="0"/>
              <a:t>3. totale bestedingen die productie opleveren (C + Ib (bruto investeringen) + O + E – M) noemen we de : bestedingsmethode.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4133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2.27 t/m 2.29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2.29</a:t>
            </a:r>
          </a:p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Mogelijk niet alles af, kijken we morgen 2.29 na. t/m 2.28 straks.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971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0054"/>
          <a:stretch/>
        </p:blipFill>
        <p:spPr>
          <a:xfrm>
            <a:off x="0" y="16669"/>
            <a:ext cx="12192000" cy="372983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17431"/>
          <a:stretch/>
        </p:blipFill>
        <p:spPr>
          <a:xfrm>
            <a:off x="0" y="16669"/>
            <a:ext cx="12192000" cy="440293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0524"/>
          <a:stretch/>
        </p:blipFill>
        <p:spPr>
          <a:xfrm>
            <a:off x="0" y="16669"/>
            <a:ext cx="12192000" cy="477123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69"/>
            <a:ext cx="12192000" cy="533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09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Let op! Morgen begin ik met 2.29, zorg dat het af is, ik ga huiswerk controleren.</a:t>
            </a:r>
            <a:endParaRPr lang="nl-NL" dirty="0"/>
          </a:p>
        </p:txBody>
      </p:sp>
      <p:pic>
        <p:nvPicPr>
          <p:cNvPr id="1026" name="Picture 2" descr="Afbeeldingsresultaat voor godverdomme wat kinderachti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44" y="2196306"/>
            <a:ext cx="71437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36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zelftest vragen maken </a:t>
            </a:r>
            <a:r>
              <a:rPr lang="nl-NL" sz="2500" dirty="0"/>
              <a:t>2.44 t/m 2.47</a:t>
            </a:r>
          </a:p>
          <a:p>
            <a:r>
              <a:rPr lang="nl-NL" sz="2500" dirty="0" smtClean="0"/>
              <a:t>2.29 nabespreken.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0562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9851"/>
          <a:stretch/>
        </p:blipFill>
        <p:spPr>
          <a:xfrm>
            <a:off x="0" y="1"/>
            <a:ext cx="12090400" cy="1651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2674"/>
          <a:stretch/>
        </p:blipFill>
        <p:spPr>
          <a:xfrm>
            <a:off x="0" y="1"/>
            <a:ext cx="12090400" cy="2768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90400" cy="411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725"/>
          <a:stretch/>
        </p:blipFill>
        <p:spPr>
          <a:xfrm>
            <a:off x="0" y="1"/>
            <a:ext cx="10579100" cy="12573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034"/>
          <a:stretch/>
        </p:blipFill>
        <p:spPr>
          <a:xfrm>
            <a:off x="0" y="1"/>
            <a:ext cx="10579100" cy="23368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8866"/>
          <a:stretch/>
        </p:blipFill>
        <p:spPr>
          <a:xfrm>
            <a:off x="0" y="1"/>
            <a:ext cx="10579100" cy="35179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79100" cy="687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09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2.44 en 2.45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2.47</a:t>
            </a:r>
          </a:p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Kom je er niet uit? Blader even terug naar de bijbehorende theorie.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527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7200"/>
          <a:stretch/>
        </p:blipFill>
        <p:spPr>
          <a:xfrm>
            <a:off x="0" y="11575"/>
            <a:ext cx="9918700" cy="8774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677"/>
          <a:stretch/>
        </p:blipFill>
        <p:spPr>
          <a:xfrm>
            <a:off x="0" y="11575"/>
            <a:ext cx="9918700" cy="14616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6263"/>
          <a:stretch/>
        </p:blipFill>
        <p:spPr>
          <a:xfrm>
            <a:off x="0" y="11575"/>
            <a:ext cx="9918700" cy="23125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0149"/>
          <a:stretch/>
        </p:blipFill>
        <p:spPr>
          <a:xfrm>
            <a:off x="0" y="11575"/>
            <a:ext cx="9918700" cy="273162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2923"/>
          <a:stretch/>
        </p:blipFill>
        <p:spPr>
          <a:xfrm>
            <a:off x="0" y="11575"/>
            <a:ext cx="9918700" cy="32269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9403"/>
          <a:stretch/>
        </p:blipFill>
        <p:spPr>
          <a:xfrm>
            <a:off x="0" y="11575"/>
            <a:ext cx="9918700" cy="346822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6068"/>
          <a:stretch/>
        </p:blipFill>
        <p:spPr>
          <a:xfrm>
            <a:off x="0" y="11575"/>
            <a:ext cx="9918700" cy="369682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8472"/>
          <a:stretch/>
        </p:blipFill>
        <p:spPr>
          <a:xfrm>
            <a:off x="0" y="11575"/>
            <a:ext cx="9918700" cy="421752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74"/>
            <a:ext cx="9918700" cy="685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29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9688"/>
            <a:ext cx="12103100" cy="694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0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2.46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2.47</a:t>
            </a:r>
          </a:p>
          <a:p>
            <a:r>
              <a:rPr lang="nl-NL" sz="2500" dirty="0" smtClean="0"/>
              <a:t>10-12 minuten de tijd.</a:t>
            </a:r>
          </a:p>
          <a:p>
            <a:r>
              <a:rPr lang="nl-NL" sz="2500" dirty="0" smtClean="0"/>
              <a:t>Kom je er niet uit? Blader even terug naar de bijbehorende theorie.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677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34600" cy="685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5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648"/>
          <a:stretch/>
        </p:blipFill>
        <p:spPr>
          <a:xfrm>
            <a:off x="0" y="0"/>
            <a:ext cx="12192000" cy="9017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137"/>
          <a:stretch/>
        </p:blipFill>
        <p:spPr>
          <a:xfrm>
            <a:off x="0" y="0"/>
            <a:ext cx="12192000" cy="15621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4423"/>
          <a:stretch/>
        </p:blipFill>
        <p:spPr>
          <a:xfrm>
            <a:off x="0" y="0"/>
            <a:ext cx="12192000" cy="2235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8763"/>
          <a:stretch/>
        </p:blipFill>
        <p:spPr>
          <a:xfrm>
            <a:off x="0" y="0"/>
            <a:ext cx="12192000" cy="25908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2497"/>
          <a:stretch/>
        </p:blipFill>
        <p:spPr>
          <a:xfrm>
            <a:off x="0" y="0"/>
            <a:ext cx="12192000" cy="29845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5826"/>
          <a:stretch/>
        </p:blipFill>
        <p:spPr>
          <a:xfrm>
            <a:off x="0" y="0"/>
            <a:ext cx="12192000" cy="34036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0570"/>
          <a:stretch/>
        </p:blipFill>
        <p:spPr>
          <a:xfrm>
            <a:off x="0" y="0"/>
            <a:ext cx="12192000" cy="37338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4708"/>
          <a:stretch/>
        </p:blipFill>
        <p:spPr>
          <a:xfrm>
            <a:off x="0" y="0"/>
            <a:ext cx="12192000" cy="41021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9857"/>
          <a:stretch/>
        </p:blipFill>
        <p:spPr>
          <a:xfrm>
            <a:off x="0" y="0"/>
            <a:ext cx="12192000" cy="44069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24803"/>
          <a:stretch/>
        </p:blipFill>
        <p:spPr>
          <a:xfrm>
            <a:off x="0" y="0"/>
            <a:ext cx="12192000" cy="47244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18132"/>
          <a:stretch/>
        </p:blipFill>
        <p:spPr>
          <a:xfrm>
            <a:off x="0" y="0"/>
            <a:ext cx="12192000" cy="51435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14292"/>
          <a:stretch/>
        </p:blipFill>
        <p:spPr>
          <a:xfrm>
            <a:off x="0" y="0"/>
            <a:ext cx="12192000" cy="538480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7419"/>
          <a:stretch/>
        </p:blipFill>
        <p:spPr>
          <a:xfrm>
            <a:off x="0" y="0"/>
            <a:ext cx="12192000" cy="581660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8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3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Tot slot Maak opgave 2.47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Lesstof van vandaag t/m 2.47</a:t>
            </a:r>
          </a:p>
          <a:p>
            <a:r>
              <a:rPr lang="nl-NL" sz="2500" dirty="0" smtClean="0"/>
              <a:t>10-12 minuten de tijd.</a:t>
            </a:r>
          </a:p>
          <a:p>
            <a:r>
              <a:rPr lang="nl-NL" sz="2500" dirty="0" smtClean="0"/>
              <a:t>Kom je er niet uit? Blader even terug naar de bijbehorende theorie.</a:t>
            </a:r>
          </a:p>
          <a:p>
            <a:r>
              <a:rPr lang="nl-NL" sz="2500" dirty="0" smtClean="0"/>
              <a:t>Formule benodigd:</a:t>
            </a:r>
          </a:p>
          <a:p>
            <a:r>
              <a:rPr lang="nl-NL" sz="2500" dirty="0" smtClean="0"/>
              <a:t>Reëel inkomen = nominaal inkomen / CPI * 100%</a:t>
            </a:r>
          </a:p>
          <a:p>
            <a:r>
              <a:rPr lang="nl-NL" sz="2500" dirty="0" smtClean="0"/>
              <a:t>Alles in indexcijfers </a:t>
            </a:r>
            <a:r>
              <a:rPr lang="nl-NL" sz="2500" dirty="0" err="1" smtClean="0"/>
              <a:t>ofc</a:t>
            </a:r>
            <a:r>
              <a:rPr lang="nl-NL" sz="2500" dirty="0" smtClean="0"/>
              <a:t>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809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7107"/>
          <a:stretch/>
        </p:blipFill>
        <p:spPr>
          <a:xfrm>
            <a:off x="0" y="1"/>
            <a:ext cx="12192000" cy="838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2418"/>
          <a:stretch/>
        </p:blipFill>
        <p:spPr>
          <a:xfrm>
            <a:off x="0" y="1"/>
            <a:ext cx="12192000" cy="1143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6362"/>
          <a:stretch/>
        </p:blipFill>
        <p:spPr>
          <a:xfrm>
            <a:off x="0" y="1"/>
            <a:ext cx="12192000" cy="15367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1869"/>
          <a:stretch/>
        </p:blipFill>
        <p:spPr>
          <a:xfrm>
            <a:off x="0" y="1"/>
            <a:ext cx="12192000" cy="18288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6045"/>
          <a:stretch/>
        </p:blipFill>
        <p:spPr>
          <a:xfrm>
            <a:off x="0" y="1"/>
            <a:ext cx="12192000" cy="28575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5533"/>
          <a:stretch/>
        </p:blipFill>
        <p:spPr>
          <a:xfrm>
            <a:off x="0" y="1"/>
            <a:ext cx="12192000" cy="41910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0296"/>
          <a:stretch/>
        </p:blipFill>
        <p:spPr>
          <a:xfrm>
            <a:off x="0" y="1"/>
            <a:ext cx="12192000" cy="51816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0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0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908800" cy="665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vraag 2.19 en 2.20 en 2.21 (gedeelte was al begonnen met 2.19)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zelfstandig de stof, indien je vragen hebt, schroom deze niet te stellen.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98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110"/>
          <a:stretch/>
        </p:blipFill>
        <p:spPr>
          <a:xfrm>
            <a:off x="0" y="121445"/>
            <a:ext cx="8724900" cy="18978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792"/>
          <a:stretch/>
        </p:blipFill>
        <p:spPr>
          <a:xfrm>
            <a:off x="0" y="121445"/>
            <a:ext cx="8724900" cy="273605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4223"/>
          <a:stretch/>
        </p:blipFill>
        <p:spPr>
          <a:xfrm>
            <a:off x="0" y="121445"/>
            <a:ext cx="8724900" cy="447595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652"/>
          <a:stretch/>
        </p:blipFill>
        <p:spPr>
          <a:xfrm>
            <a:off x="0" y="121445"/>
            <a:ext cx="8724900" cy="526335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1267"/>
          <a:stretch/>
        </p:blipFill>
        <p:spPr>
          <a:xfrm>
            <a:off x="0" y="121445"/>
            <a:ext cx="8724900" cy="603805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534"/>
          <a:stretch/>
        </p:blipFill>
        <p:spPr>
          <a:xfrm>
            <a:off x="0" y="121445"/>
            <a:ext cx="8724900" cy="629205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5"/>
            <a:ext cx="8724900" cy="680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53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3929"/>
          <a:stretch/>
        </p:blipFill>
        <p:spPr>
          <a:xfrm>
            <a:off x="0" y="0"/>
            <a:ext cx="9753600" cy="4191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8043"/>
          <a:stretch/>
        </p:blipFill>
        <p:spPr>
          <a:xfrm>
            <a:off x="0" y="0"/>
            <a:ext cx="9753600" cy="825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3444"/>
          <a:stretch/>
        </p:blipFill>
        <p:spPr>
          <a:xfrm>
            <a:off x="0" y="0"/>
            <a:ext cx="9753600" cy="11430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690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5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7319"/>
          <a:stretch/>
        </p:blipFill>
        <p:spPr>
          <a:xfrm>
            <a:off x="0" y="42863"/>
            <a:ext cx="12192000" cy="3762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068"/>
          <a:stretch/>
        </p:blipFill>
        <p:spPr>
          <a:xfrm>
            <a:off x="0" y="42863"/>
            <a:ext cx="12192000" cy="12144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2"/>
            <a:ext cx="12192000" cy="296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20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economische kringloop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In figuur 2.9 is een economische kringloop weergegeven.</a:t>
            </a:r>
          </a:p>
          <a:p>
            <a:r>
              <a:rPr lang="nl-NL" sz="2500" dirty="0" smtClean="0"/>
              <a:t>Laat schematisch de interactie zien tussen:</a:t>
            </a:r>
            <a:endParaRPr lang="nl-NL" sz="2500" dirty="0"/>
          </a:p>
          <a:p>
            <a:r>
              <a:rPr lang="nl-NL" sz="2500" dirty="0" smtClean="0"/>
              <a:t>Gezinnen, bedrijven, banken, overheid en buitenland.</a:t>
            </a:r>
          </a:p>
          <a:p>
            <a:r>
              <a:rPr lang="nl-NL" sz="2500" dirty="0" smtClean="0"/>
              <a:t>Laten we even alle pijltjes langs gaan.</a:t>
            </a:r>
          </a:p>
          <a:p>
            <a:r>
              <a:rPr lang="nl-NL" sz="2500" dirty="0" smtClean="0"/>
              <a:t>Regel: er moet altijd net zoveel in een bepaalde sector gaan als eruit komen (gezinnen kunnen dus net zoveel uitgeven als dat ze verdienen).</a:t>
            </a:r>
          </a:p>
          <a:p>
            <a:endParaRPr lang="nl-NL" sz="2500" dirty="0"/>
          </a:p>
          <a:p>
            <a:r>
              <a:rPr lang="nl-NL" sz="2500" dirty="0" smtClean="0"/>
              <a:t>Let op (</a:t>
            </a:r>
            <a:r>
              <a:rPr lang="nl-NL" sz="2500" dirty="0" err="1" smtClean="0"/>
              <a:t>Danil</a:t>
            </a:r>
            <a:r>
              <a:rPr lang="nl-NL" sz="2500" dirty="0" smtClean="0"/>
              <a:t>) dit is een versimpeling van de werkelijkheid.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052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2904</TotalTime>
  <Words>862</Words>
  <Application>Microsoft Office PowerPoint</Application>
  <PresentationFormat>Breedbeeld</PresentationFormat>
  <Paragraphs>217</Paragraphs>
  <Slides>34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38" baseType="lpstr">
      <vt:lpstr>Arial</vt:lpstr>
      <vt:lpstr>Trebuchet MS</vt:lpstr>
      <vt:lpstr>Wingdings 3</vt:lpstr>
      <vt:lpstr>Facet</vt:lpstr>
      <vt:lpstr>Welkom VWO 5.</vt:lpstr>
      <vt:lpstr>Aankomende les </vt:lpstr>
      <vt:lpstr>PowerPoint-presentatie</vt:lpstr>
      <vt:lpstr>PowerPoint-presentatie</vt:lpstr>
      <vt:lpstr>Maak vraag 2.19 en 2.20 en 2.21 (gedeelte was al begonnen met 2.19)</vt:lpstr>
      <vt:lpstr>PowerPoint-presentatie</vt:lpstr>
      <vt:lpstr>PowerPoint-presentatie</vt:lpstr>
      <vt:lpstr>PowerPoint-presentatie</vt:lpstr>
      <vt:lpstr>De economische kringloop</vt:lpstr>
      <vt:lpstr>Oriëntatieopdracht </vt:lpstr>
      <vt:lpstr>Waarom boeiend?</vt:lpstr>
      <vt:lpstr>Maak opgaven 2.22 en lees verder tot 2.23 (hier starten we morgen, theorie hiervoor even gelezen hebben, vooral de 3 vergelijkingen)</vt:lpstr>
      <vt:lpstr>PowerPoint-presentatie</vt:lpstr>
      <vt:lpstr>Les 2:</vt:lpstr>
      <vt:lpstr>Startopdracht, maak opgave 2.23 en 2.24</vt:lpstr>
      <vt:lpstr>PowerPoint-presentatie</vt:lpstr>
      <vt:lpstr>Naast schematisch kunnen we het ook in tabelvorm weergeven.</vt:lpstr>
      <vt:lpstr>maak opgave 2.25 en 2.26</vt:lpstr>
      <vt:lpstr>PowerPoint-presentatie</vt:lpstr>
      <vt:lpstr>PowerPoint-presentatie</vt:lpstr>
      <vt:lpstr>3 manieren van BBP berekenen. (bruto = inclusief afschrijvingen)</vt:lpstr>
      <vt:lpstr>Maak opgave 2.27 t/m 2.29</vt:lpstr>
      <vt:lpstr>PowerPoint-presentatie</vt:lpstr>
      <vt:lpstr>Let op! Morgen begin ik met 2.29, zorg dat het af is, ik ga huiswerk controleren.</vt:lpstr>
      <vt:lpstr>Les 3:</vt:lpstr>
      <vt:lpstr>PowerPoint-presentatie</vt:lpstr>
      <vt:lpstr>PowerPoint-presentatie</vt:lpstr>
      <vt:lpstr>Maak opgave 2.44 en 2.45</vt:lpstr>
      <vt:lpstr>PowerPoint-presentatie</vt:lpstr>
      <vt:lpstr>Maak opgave 2.46</vt:lpstr>
      <vt:lpstr>PowerPoint-presentatie</vt:lpstr>
      <vt:lpstr>PowerPoint-presentatie</vt:lpstr>
      <vt:lpstr>Tot slot Maak opgave 2.47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307</cp:revision>
  <dcterms:created xsi:type="dcterms:W3CDTF">2017-08-27T09:00:36Z</dcterms:created>
  <dcterms:modified xsi:type="dcterms:W3CDTF">2018-05-13T09:31:58Z</dcterms:modified>
</cp:coreProperties>
</file>